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87" r:id="rId1"/>
  </p:sldMasterIdLst>
  <p:notesMasterIdLst>
    <p:notesMasterId r:id="rId7"/>
  </p:notesMasterIdLst>
  <p:sldIdLst>
    <p:sldId id="258" r:id="rId2"/>
    <p:sldId id="261" r:id="rId3"/>
    <p:sldId id="257" r:id="rId4"/>
    <p:sldId id="259" r:id="rId5"/>
    <p:sldId id="260" r:id="rId6"/>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2" autoAdjust="0"/>
    <p:restoredTop sz="94384" autoAdjust="0"/>
  </p:normalViewPr>
  <p:slideViewPr>
    <p:cSldViewPr snapToGrid="0">
      <p:cViewPr>
        <p:scale>
          <a:sx n="66" d="100"/>
          <a:sy n="66" d="100"/>
        </p:scale>
        <p:origin x="-900" y="-282"/>
      </p:cViewPr>
      <p:guideLst>
        <p:guide orient="horz" pos="2160"/>
        <p:guide pos="3840"/>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56" d="100"/>
          <a:sy n="56" d="100"/>
        </p:scale>
        <p:origin x="285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A25315-48B7-4078-A49B-79DA082CB8A2}" type="datetimeFigureOut">
              <a:rPr lang="en-US" smtClean="0"/>
              <a:t>10/25/2018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B63C5B-F879-4CC5-A551-AABB158EBF16}" type="slidenum">
              <a:rPr lang="en-US" smtClean="0"/>
              <a:t>‹#›</a:t>
            </a:fld>
            <a:endParaRPr lang="en-US"/>
          </a:p>
        </p:txBody>
      </p:sp>
    </p:spTree>
    <p:extLst>
      <p:ext uri="{BB962C8B-B14F-4D97-AF65-F5344CB8AC3E}">
        <p14:creationId xmlns:p14="http://schemas.microsoft.com/office/powerpoint/2010/main" val="369743122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Instituting leadership refers to building systems of management which enable people to handle their work while taking pride in it and appreciating what they do. It could also refer to supervision that aims at improving quality by supervisors being leaders in the company. This system is important in an organization because it offers to take care of the needs of the employees, their customers and other stakeholders. </a:t>
            </a:r>
            <a:endParaRPr lang="en-US" dirty="0"/>
          </a:p>
        </p:txBody>
      </p:sp>
      <p:sp>
        <p:nvSpPr>
          <p:cNvPr id="4" name="Slide Number Placeholder 3"/>
          <p:cNvSpPr>
            <a:spLocks noGrp="1"/>
          </p:cNvSpPr>
          <p:nvPr>
            <p:ph type="sldNum" sz="quarter" idx="10"/>
          </p:nvPr>
        </p:nvSpPr>
        <p:spPr/>
        <p:txBody>
          <a:bodyPr/>
          <a:lstStyle/>
          <a:p>
            <a:fld id="{CCB63C5B-F879-4CC5-A551-AABB158EBF16}" type="slidenum">
              <a:rPr lang="en-US" smtClean="0"/>
              <a:t>2</a:t>
            </a:fld>
            <a:endParaRPr lang="en-US"/>
          </a:p>
        </p:txBody>
      </p:sp>
    </p:spTree>
    <p:extLst>
      <p:ext uri="{BB962C8B-B14F-4D97-AF65-F5344CB8AC3E}">
        <p14:creationId xmlns:p14="http://schemas.microsoft.com/office/powerpoint/2010/main" val="14556138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Institute</a:t>
            </a:r>
            <a:r>
              <a:rPr lang="en-US" baseline="0" dirty="0" smtClean="0"/>
              <a:t> leadership should</a:t>
            </a:r>
            <a:r>
              <a:rPr lang="en-US" dirty="0" smtClean="0"/>
              <a:t> aim at improving the output as well as make the employees feel comfortable and taken care of at their place of work. Supervisors need to know that their duty is not to find faults nor keep a record of failures of workers, but to create the solution to any failures. They need to be the leaders and role models, hence, enable people to improve in their work. They should ensure that they understand all the needs of their workforce, motivate them and encourage them so that they can be in a position to maintain quality. </a:t>
            </a:r>
            <a:endParaRPr lang="en-US" dirty="0"/>
          </a:p>
        </p:txBody>
      </p:sp>
      <p:sp>
        <p:nvSpPr>
          <p:cNvPr id="4" name="Slide Number Placeholder 3"/>
          <p:cNvSpPr>
            <a:spLocks noGrp="1"/>
          </p:cNvSpPr>
          <p:nvPr>
            <p:ph type="sldNum" sz="quarter" idx="10"/>
          </p:nvPr>
        </p:nvSpPr>
        <p:spPr/>
        <p:txBody>
          <a:bodyPr/>
          <a:lstStyle/>
          <a:p>
            <a:fld id="{CCB63C5B-F879-4CC5-A551-AABB158EBF16}" type="slidenum">
              <a:rPr lang="en-US" smtClean="0"/>
              <a:t>3</a:t>
            </a:fld>
            <a:endParaRPr lang="en-US"/>
          </a:p>
        </p:txBody>
      </p:sp>
    </p:spTree>
    <p:extLst>
      <p:ext uri="{BB962C8B-B14F-4D97-AF65-F5344CB8AC3E}">
        <p14:creationId xmlns:p14="http://schemas.microsoft.com/office/powerpoint/2010/main" val="20723803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There is need for some changes to be made by the management in regard to supervision. They need to understand that their role is not to supervise but rather to lead. This way they will be ensure that they know and understand the work that they are supposed to supervise. They will use the knowledge to give the right directions leading to improvement in quality produced. They also need to know how to communicate and act positively to situations that need to be corrected. Additionally, it’s important for management to have the right skills that they can use to fix any situation so as to avoid messing up with quality.</a:t>
            </a:r>
            <a:endParaRPr lang="en-US" dirty="0"/>
          </a:p>
        </p:txBody>
      </p:sp>
      <p:sp>
        <p:nvSpPr>
          <p:cNvPr id="4" name="Slide Number Placeholder 3"/>
          <p:cNvSpPr>
            <a:spLocks noGrp="1"/>
          </p:cNvSpPr>
          <p:nvPr>
            <p:ph type="sldNum" sz="quarter" idx="10"/>
          </p:nvPr>
        </p:nvSpPr>
        <p:spPr/>
        <p:txBody>
          <a:bodyPr/>
          <a:lstStyle/>
          <a:p>
            <a:fld id="{CCB63C5B-F879-4CC5-A551-AABB158EBF16}" type="slidenum">
              <a:rPr lang="en-US" smtClean="0"/>
              <a:t>4</a:t>
            </a:fld>
            <a:endParaRPr lang="en-US"/>
          </a:p>
        </p:txBody>
      </p:sp>
    </p:spTree>
    <p:extLst>
      <p:ext uri="{BB962C8B-B14F-4D97-AF65-F5344CB8AC3E}">
        <p14:creationId xmlns:p14="http://schemas.microsoft.com/office/powerpoint/2010/main" val="37460007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order to maintain improved quality in an organization, top management needs to understand their roles as leaders and act accordingly all the time. They need to act as the leaders and ensure that they are fully committed to achieving quality and productivity. They need to also ensure that their employees are comfortable and have the right resources and atmosphere to perform their duties.</a:t>
            </a:r>
            <a:endParaRPr lang="en-US" dirty="0"/>
          </a:p>
        </p:txBody>
      </p:sp>
      <p:sp>
        <p:nvSpPr>
          <p:cNvPr id="4" name="Slide Number Placeholder 3"/>
          <p:cNvSpPr>
            <a:spLocks noGrp="1"/>
          </p:cNvSpPr>
          <p:nvPr>
            <p:ph type="sldNum" sz="quarter" idx="10"/>
          </p:nvPr>
        </p:nvSpPr>
        <p:spPr/>
        <p:txBody>
          <a:bodyPr/>
          <a:lstStyle/>
          <a:p>
            <a:fld id="{CCB63C5B-F879-4CC5-A551-AABB158EBF16}" type="slidenum">
              <a:rPr lang="en-US" smtClean="0"/>
              <a:t>5</a:t>
            </a:fld>
            <a:endParaRPr lang="en-US"/>
          </a:p>
        </p:txBody>
      </p:sp>
    </p:spTree>
    <p:extLst>
      <p:ext uri="{BB962C8B-B14F-4D97-AF65-F5344CB8AC3E}">
        <p14:creationId xmlns:p14="http://schemas.microsoft.com/office/powerpoint/2010/main" val="211533558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9" name="Rectangle 8"/>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p:spPr>
        <p:txBody>
          <a:bodyPr anchor="b"/>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bwMode="gray">
          <a:xfrm>
            <a:off x="1154955" y="4777380"/>
            <a:ext cx="8825658" cy="861420"/>
          </a:xfrm>
        </p:spPr>
        <p:txBody>
          <a:bodyPr anchor="t"/>
          <a:lstStyle>
            <a:lvl1pPr marL="0" indent="0" algn="l">
              <a:buNone/>
              <a:defRPr cap="all">
                <a:solidFill>
                  <a:schemeClr val="accent1">
                    <a:lumMod val="60000"/>
                    <a:lumOff val="4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bwMode="gray">
          <a:xfrm rot="5400000">
            <a:off x="10158984" y="1792224"/>
            <a:ext cx="990599" cy="304799"/>
          </a:xfrm>
        </p:spPr>
        <p:txBody>
          <a:bodyPr anchor="t"/>
          <a:lstStyle>
            <a:lvl1pPr algn="l">
              <a:defRPr b="0" i="0">
                <a:solidFill>
                  <a:schemeClr val="bg1">
                    <a:alpha val="60000"/>
                  </a:schemeClr>
                </a:solidFill>
              </a:defRPr>
            </a:lvl1p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11"/>
          </p:nvPr>
        </p:nvSpPr>
        <p:spPr bwMode="gray">
          <a:xfrm rot="5400000">
            <a:off x="8951976" y="3227832"/>
            <a:ext cx="3859795" cy="304801"/>
          </a:xfrm>
        </p:spPr>
        <p:txBody>
          <a:bodyPr/>
          <a:lstStyle>
            <a:lvl1pPr>
              <a:defRPr b="0" i="0">
                <a:solidFill>
                  <a:schemeClr val="bg1">
                    <a:alpha val="60000"/>
                  </a:schemeClr>
                </a:solidFill>
              </a:defRPr>
            </a:lvl1p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12" name="Slide Number Placeholder 5"/>
          <p:cNvSpPr>
            <a:spLocks noGrp="1"/>
          </p:cNvSpPr>
          <p:nvPr>
            <p:ph type="sldNum" sz="quarter" idx="12"/>
          </p:nvPr>
        </p:nvSpPr>
        <p:spPr>
          <a:xfrm>
            <a:off x="10352540" y="295729"/>
            <a:ext cx="838199" cy="767687"/>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2952747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034207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677645"/>
            <a:ext cx="4351025" cy="2283824"/>
          </a:xfrm>
        </p:spPr>
        <p:txBody>
          <a:bodyPr anchor="ctr"/>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895559" y="2677644"/>
            <a:ext cx="3757545" cy="2283824"/>
          </a:xfrm>
        </p:spPr>
        <p:txBody>
          <a:bodyPr anchor="ctr"/>
          <a:lstStyle>
            <a:lvl1pPr marL="0" indent="0" algn="l">
              <a:buNone/>
              <a:defRPr sz="2000" cap="all">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7877407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54954" y="2603500"/>
            <a:ext cx="4825158" cy="3416301"/>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08712" y="2603500"/>
            <a:ext cx="4825159" cy="3416300"/>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20664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4825157"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54954" y="3179762"/>
            <a:ext cx="4825158" cy="2840039"/>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208712" y="2603500"/>
            <a:ext cx="482515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08712" y="3179762"/>
            <a:ext cx="4825159" cy="2840039"/>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8593584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Title 1"/>
          <p:cNvSpPr>
            <a:spLocks noGrp="1"/>
          </p:cNvSpPr>
          <p:nvPr>
            <p:ph type="title"/>
          </p:nvPr>
        </p:nvSpPr>
        <p:spPr>
          <a:xfrm>
            <a:off x="1154954" y="973668"/>
            <a:ext cx="8761413" cy="706964"/>
          </a:xfrm>
        </p:spPr>
        <p:txBody>
          <a:bodyPr/>
          <a:lstStyle>
            <a:lvl1pPr>
              <a:defRPr/>
            </a:lvl1p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798106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7" name="Rectangle 6"/>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961723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295400"/>
            <a:ext cx="2793158" cy="16002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5781146" y="1447800"/>
            <a:ext cx="5190066" cy="4572000"/>
          </a:xfrm>
        </p:spPr>
        <p:txBody>
          <a:bodyPr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bwMode="gray">
          <a:xfrm>
            <a:off x="1154954" y="3129280"/>
            <a:ext cx="2793158" cy="2895599"/>
          </a:xfrm>
        </p:spPr>
        <p:txBody>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267495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4" name="Rectangle 13"/>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bwMode="gray">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22"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5" y="1693333"/>
            <a:ext cx="3865134" cy="1735667"/>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marL="0" lvl="0" indent="0" algn="ctr">
              <a:buNone/>
            </a:pPr>
            <a:r>
              <a:rPr lang="en-US" smtClean="0"/>
              <a:t>Click icon to add picture</a:t>
            </a:r>
            <a:endParaRPr lang="en-US" dirty="0"/>
          </a:p>
        </p:txBody>
      </p:sp>
      <p:sp>
        <p:nvSpPr>
          <p:cNvPr id="4" name="Text Placeholder 3"/>
          <p:cNvSpPr>
            <a:spLocks noGrp="1"/>
          </p:cNvSpPr>
          <p:nvPr>
            <p:ph type="body" sz="half" idx="2"/>
          </p:nvPr>
        </p:nvSpPr>
        <p:spPr bwMode="gray">
          <a:xfrm>
            <a:off x="1154954" y="3657600"/>
            <a:ext cx="3859212" cy="1371600"/>
          </a:xfrm>
        </p:spPr>
        <p:txBody>
          <a:bodyPr>
            <a:normAutofit/>
          </a:bodyPr>
          <a:lstStyle>
            <a:lvl1pPr marL="0" indent="0">
              <a:buNone/>
              <a:defRPr sz="14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5594881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3" name="Rectangle 12"/>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Oval 20"/>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1"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5"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4969927"/>
            <a:ext cx="8825659"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4" y="685800"/>
            <a:ext cx="8825659"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5536665"/>
            <a:ext cx="8825658" cy="493712"/>
          </a:xfrm>
        </p:spPr>
        <p:txBody>
          <a:bodyPr>
            <a:normAutofit/>
          </a:bodyPr>
          <a:lstStyle>
            <a:lvl1pPr marL="0" indent="0">
              <a:buNone/>
              <a:defRPr sz="1200">
                <a:solidFill>
                  <a:schemeClr val="accent1">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6" name="Rectangle 1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0291126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7" name="Group 6"/>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48798" y="1063417"/>
            <a:ext cx="8831816" cy="1372986"/>
          </a:xfrm>
        </p:spPr>
        <p:txBody>
          <a:bodyPr/>
          <a:lstStyle>
            <a:lvl1pPr>
              <a:defRPr sz="40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543300"/>
            <a:ext cx="8825659" cy="24765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3911973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3" name="Group 2"/>
          <p:cNvGrpSpPr/>
          <p:nvPr/>
        </p:nvGrpSpPr>
        <p:grpSpPr>
          <a:xfrm>
            <a:off x="0" y="0"/>
            <a:ext cx="12192000" cy="6858000"/>
            <a:chOff x="0" y="0"/>
            <a:chExt cx="12192000" cy="6858000"/>
          </a:xfrm>
        </p:grpSpPr>
        <p:sp>
          <p:nvSpPr>
            <p:cNvPr id="17" name="Rectangle 16"/>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Oval 19"/>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2" name="Oval 21"/>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4" name="Oval 23"/>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5" name="Oval 24"/>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1"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6" name="TextBox 15"/>
          <p:cNvSpPr txBox="1"/>
          <p:nvPr/>
        </p:nvSpPr>
        <p:spPr bwMode="gray">
          <a:xfrm>
            <a:off x="881566" y="607336"/>
            <a:ext cx="801912"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13" name="TextBox 12"/>
          <p:cNvSpPr txBox="1"/>
          <p:nvPr/>
        </p:nvSpPr>
        <p:spPr bwMode="gray">
          <a:xfrm>
            <a:off x="9884458" y="2613787"/>
            <a:ext cx="652763" cy="1569660"/>
          </a:xfrm>
          <a:prstGeom prst="rect">
            <a:avLst/>
          </a:prstGeom>
          <a:noFill/>
        </p:spPr>
        <p:txBody>
          <a:bodyPr wrap="square" rtlCol="0">
            <a:spAutoFit/>
          </a:bodyPr>
          <a:lstStyle/>
          <a:p>
            <a:pPr algn="r"/>
            <a:r>
              <a:rPr lang="en-US" sz="9600" b="0" i="0" dirty="0">
                <a:solidFill>
                  <a:schemeClr val="accent1">
                    <a:lumMod val="60000"/>
                    <a:lumOff val="40000"/>
                  </a:schemeClr>
                </a:solidFill>
                <a:latin typeface="Arial"/>
                <a:cs typeface="Arial"/>
              </a:rPr>
              <a:t>”</a:t>
            </a:r>
          </a:p>
        </p:txBody>
      </p:sp>
      <p:sp>
        <p:nvSpPr>
          <p:cNvPr id="2" name="Title 1"/>
          <p:cNvSpPr>
            <a:spLocks noGrp="1"/>
          </p:cNvSpPr>
          <p:nvPr>
            <p:ph type="title"/>
          </p:nvPr>
        </p:nvSpPr>
        <p:spPr>
          <a:xfrm>
            <a:off x="1581878" y="982134"/>
            <a:ext cx="8453906" cy="2696632"/>
          </a:xfrm>
        </p:spPr>
        <p:txBody>
          <a:bodyPr/>
          <a:lstStyle>
            <a:lvl1pPr>
              <a:defRPr sz="4000"/>
            </a:lvl1pPr>
          </a:lstStyle>
          <a:p>
            <a:r>
              <a:rPr lang="en-US" smtClean="0"/>
              <a:t>Click to edit Master title style</a:t>
            </a:r>
            <a:endParaRPr lang="en-US" dirty="0"/>
          </a:p>
        </p:txBody>
      </p:sp>
      <p:sp>
        <p:nvSpPr>
          <p:cNvPr id="14" name="Text Placeholder 3"/>
          <p:cNvSpPr>
            <a:spLocks noGrp="1"/>
          </p:cNvSpPr>
          <p:nvPr>
            <p:ph type="body" sz="half" idx="13"/>
          </p:nvPr>
        </p:nvSpPr>
        <p:spPr bwMode="gray">
          <a:xfrm>
            <a:off x="1945945" y="3678766"/>
            <a:ext cx="7731219" cy="342174"/>
          </a:xfrm>
        </p:spPr>
        <p:txBody>
          <a:bodyPr anchor="t">
            <a:normAutofit/>
          </a:bodyPr>
          <a:lstStyle>
            <a:lvl1pPr marL="0" indent="0">
              <a:buNone/>
              <a:defRPr lang="en-US" sz="1400" b="0" i="0" kern="1200" cap="small" dirty="0">
                <a:solidFill>
                  <a:schemeClr val="accent1">
                    <a:lumMod val="60000"/>
                    <a:lumOff val="40000"/>
                  </a:schemeClr>
                </a:solidFill>
                <a:latin typeface="+mn-lt"/>
                <a:ea typeface="+mn-ea"/>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5029199"/>
            <a:ext cx="9244897" cy="997857"/>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9" name="Rectangle 1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41674895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1" name="Rectangle 10"/>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0667"/>
            <a:ext cx="8825660" cy="1822514"/>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5024967"/>
            <a:ext cx="8825659" cy="860400"/>
          </a:xfrm>
        </p:spPr>
        <p:txBody>
          <a:bodyPr anchor="t"/>
          <a:lstStyle>
            <a:lvl1pPr marL="0" indent="0" algn="l">
              <a:buNone/>
              <a:defRPr sz="2000" cap="none">
                <a:solidFill>
                  <a:schemeClr val="accent1">
                    <a:lumMod val="60000"/>
                    <a:lumOff val="4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81776713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2603502"/>
            <a:ext cx="314187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1154953" y="3179764"/>
            <a:ext cx="314187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12721" y="2603500"/>
            <a:ext cx="3147009"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4512721" y="3179763"/>
            <a:ext cx="3147009"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888135" y="2603501"/>
            <a:ext cx="3145730"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888329" y="3179762"/>
            <a:ext cx="3145536" cy="2847293"/>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440397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240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664959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lvl1pPr>
              <a:defRPr sz="3600"/>
            </a:lvl1pPr>
          </a:lstStyle>
          <a:p>
            <a:r>
              <a:rPr lang="en-US" smtClean="0"/>
              <a:t>Click to edit Master title style</a:t>
            </a:r>
            <a:endParaRPr lang="en-US" dirty="0"/>
          </a:p>
        </p:txBody>
      </p:sp>
      <p:sp>
        <p:nvSpPr>
          <p:cNvPr id="3" name="Text Placeholder 2"/>
          <p:cNvSpPr>
            <a:spLocks noGrp="1"/>
          </p:cNvSpPr>
          <p:nvPr>
            <p:ph type="body" idx="1"/>
          </p:nvPr>
        </p:nvSpPr>
        <p:spPr>
          <a:xfrm>
            <a:off x="1154954" y="4532844"/>
            <a:ext cx="3050438"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Picture Placeholder 2"/>
          <p:cNvSpPr>
            <a:spLocks noGrp="1" noChangeAspect="1"/>
          </p:cNvSpPr>
          <p:nvPr>
            <p:ph type="pic" idx="15"/>
          </p:nvPr>
        </p:nvSpPr>
        <p:spPr>
          <a:xfrm>
            <a:off x="133455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1154954" y="5109106"/>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4568865" y="4532844"/>
            <a:ext cx="3050438" cy="576263"/>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1" name="Picture Placeholder 2"/>
          <p:cNvSpPr>
            <a:spLocks noGrp="1" noChangeAspect="1"/>
          </p:cNvSpPr>
          <p:nvPr>
            <p:ph type="pic" idx="21"/>
          </p:nvPr>
        </p:nvSpPr>
        <p:spPr>
          <a:xfrm>
            <a:off x="4748462" y="2603500"/>
            <a:ext cx="2691243"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4570172" y="5109105"/>
            <a:ext cx="3050438"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982775" y="4532845"/>
            <a:ext cx="3051095" cy="576262"/>
          </a:xfrm>
        </p:spPr>
        <p:txBody>
          <a:bodyPr anchor="b">
            <a:noAutofit/>
          </a:bodyPr>
          <a:lstStyle>
            <a:lvl1pPr marL="0" indent="0">
              <a:buNone/>
              <a:defRPr sz="2400" b="0">
                <a:solidFill>
                  <a:schemeClr val="accent1">
                    <a:lumMod val="60000"/>
                    <a:lumOff val="4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2"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982775" y="5109104"/>
            <a:ext cx="3051096" cy="917952"/>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43" name="Straight Connector 42"/>
          <p:cNvCxnSpPr/>
          <p:nvPr/>
        </p:nvCxnSpPr>
        <p:spPr>
          <a:xfrm>
            <a:off x="4405831"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44" name="Straight Connector 43"/>
          <p:cNvCxnSpPr/>
          <p:nvPr/>
        </p:nvCxnSpPr>
        <p:spPr>
          <a:xfrm>
            <a:off x="7797802" y="2569633"/>
            <a:ext cx="0" cy="3492499"/>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B61BEF0D-F0BB-DE4B-95CE-6DB70DBA9567}" type="datetimeFigureOut">
              <a:rPr lang="en-US" smtClean="0"/>
              <a:pPr/>
              <a:t>10/25/2018</a:t>
            </a:fld>
            <a:endParaRPr lang="en-US" dirty="0"/>
          </a:p>
        </p:txBody>
      </p:sp>
      <p:sp>
        <p:nvSpPr>
          <p:cNvPr id="8" name="Footer Placeholder 7"/>
          <p:cNvSpPr>
            <a:spLocks noGrp="1"/>
          </p:cNvSpPr>
          <p:nvPr>
            <p:ph type="ftr" sz="quarter" idx="11"/>
          </p:nvPr>
        </p:nvSpPr>
        <p:spPr>
          <a:xfrm>
            <a:off x="561111" y="6391838"/>
            <a:ext cx="3644282" cy="304801"/>
          </a:xfrm>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066234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2603500"/>
            <a:ext cx="8825659" cy="3416300"/>
          </a:xfrm>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95439" y="6391838"/>
            <a:ext cx="990599" cy="304799"/>
          </a:xfrm>
        </p:spPr>
        <p:txBody>
          <a:body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1601926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9" name="Group 8"/>
          <p:cNvGrpSpPr/>
          <p:nvPr/>
        </p:nvGrpSpPr>
        <p:grpSpPr>
          <a:xfrm>
            <a:off x="0" y="0"/>
            <a:ext cx="12192000" cy="6858000"/>
            <a:chOff x="0" y="0"/>
            <a:chExt cx="12192000" cy="6858000"/>
          </a:xfrm>
        </p:grpSpPr>
        <p:sp>
          <p:nvSpPr>
            <p:cNvPr id="12" name="Rectangle 11"/>
            <p:cNvSpPr/>
            <p:nvPr/>
          </p:nvSpPr>
          <p:spPr>
            <a:xfrm>
              <a:off x="0" y="0"/>
              <a:ext cx="12192000" cy="6858000"/>
            </a:xfrm>
            <a:prstGeom prst="rect">
              <a:avLst/>
            </a:prstGeom>
            <a:blipFill>
              <a:blip r:embed="rId2">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Rectangle 6"/>
            <p:cNvSpPr/>
            <p:nvPr/>
          </p:nvSpPr>
          <p:spPr bwMode="gray">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7"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0"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85235" y="1278467"/>
            <a:ext cx="1409965" cy="4748590"/>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154954" y="1278467"/>
            <a:ext cx="6256025" cy="474859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10653104" y="6391838"/>
            <a:ext cx="992135" cy="304799"/>
          </a:xfrm>
        </p:spPr>
        <p:txBody>
          <a:body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557104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8" name="Group 7"/>
          <p:cNvGrpSpPr/>
          <p:nvPr/>
        </p:nvGrpSpPr>
        <p:grpSpPr>
          <a:xfrm>
            <a:off x="0" y="0"/>
            <a:ext cx="12192000" cy="6858000"/>
            <a:chOff x="0" y="0"/>
            <a:chExt cx="12192000" cy="6858000"/>
          </a:xfrm>
        </p:grpSpPr>
        <p:sp>
          <p:nvSpPr>
            <p:cNvPr id="7" name="Rectangle 6"/>
            <p:cNvSpPr/>
            <p:nvPr/>
          </p:nvSpPr>
          <p:spPr>
            <a:xfrm>
              <a:off x="0" y="0"/>
              <a:ext cx="12192000" cy="6858000"/>
            </a:xfrm>
            <a:prstGeom prst="rect">
              <a:avLst/>
            </a:prstGeom>
            <a:blipFill>
              <a:blip r:embed="rId19">
                <a:duotone>
                  <a:schemeClr val="dk2">
                    <a:shade val="69000"/>
                    <a:hueMod val="91000"/>
                    <a:satMod val="164000"/>
                    <a:lumMod val="74000"/>
                  </a:schemeClr>
                  <a:schemeClr val="dk2">
                    <a:hueMod val="124000"/>
                    <a:satMod val="140000"/>
                    <a:lumMod val="14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0"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0" y="2895600"/>
              <a:ext cx="2362200" cy="2362200"/>
            </a:xfrm>
            <a:prstGeom prst="ellipse">
              <a:avLst/>
            </a:prstGeom>
            <a:gradFill flip="none" rotWithShape="1">
              <a:gsLst>
                <a:gs pos="0">
                  <a:schemeClr val="accent5">
                    <a:alpha val="8000"/>
                  </a:schemeClr>
                </a:gs>
                <a:gs pos="72000">
                  <a:schemeClr val="accent5">
                    <a:alpha val="0"/>
                  </a:schemeClr>
                </a:gs>
                <a:gs pos="36000">
                  <a:schemeClr val="accent5">
                    <a:alpha val="8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609012" y="5867400"/>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609012" y="16764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7999412" y="8464"/>
              <a:ext cx="1600200" cy="1600200"/>
            </a:xfrm>
            <a:prstGeom prst="ellipse">
              <a:avLst/>
            </a:prstGeom>
            <a:gradFill flip="none" rotWithShape="1">
              <a:gsLst>
                <a:gs pos="0">
                  <a:schemeClr val="accent5">
                    <a:alpha val="14000"/>
                  </a:schemeClr>
                </a:gs>
                <a:gs pos="73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9"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653104" y="6391838"/>
            <a:ext cx="990599" cy="304799"/>
          </a:xfrm>
          <a:prstGeom prst="rect">
            <a:avLst/>
          </a:prstGeom>
        </p:spPr>
        <p:txBody>
          <a:bodyPr vert="horz" lIns="91440" tIns="45720" rIns="91440" bIns="45720" rtlCol="0" anchor="ctr"/>
          <a:lstStyle>
            <a:lvl1pPr algn="r">
              <a:defRPr sz="1000" b="1" i="0">
                <a:solidFill>
                  <a:schemeClr val="accent1"/>
                </a:solidFill>
              </a:defRPr>
            </a:lvl1pPr>
          </a:lstStyle>
          <a:p>
            <a:fld id="{B61BEF0D-F0BB-DE4B-95CE-6DB70DBA9567}" type="datetimeFigureOut">
              <a:rPr lang="en-US" smtClean="0"/>
              <a:pPr/>
              <a:t>10/25/2018</a:t>
            </a:fld>
            <a:endParaRPr lang="en-US" dirty="0"/>
          </a:p>
        </p:txBody>
      </p:sp>
      <p:sp>
        <p:nvSpPr>
          <p:cNvPr id="5" name="Footer Placeholder 4"/>
          <p:cNvSpPr>
            <a:spLocks noGrp="1"/>
          </p:cNvSpPr>
          <p:nvPr>
            <p:ph type="ftr" sz="quarter" idx="3"/>
          </p:nvPr>
        </p:nvSpPr>
        <p:spPr>
          <a:xfrm>
            <a:off x="561110" y="6391838"/>
            <a:ext cx="3859795" cy="304801"/>
          </a:xfrm>
          <a:prstGeom prst="rect">
            <a:avLst/>
          </a:prstGeom>
        </p:spPr>
        <p:txBody>
          <a:bodyPr vert="horz" lIns="91440" tIns="45720" rIns="91440" bIns="45720" rtlCol="0" anchor="ctr"/>
          <a:lstStyle>
            <a:lvl1pPr algn="l">
              <a:defRPr sz="1000" b="1" i="0">
                <a:solidFill>
                  <a:schemeClr val="accent1"/>
                </a:solidFill>
              </a:defRPr>
            </a:lvl1pPr>
          </a:lstStyle>
          <a:p>
            <a:endParaRPr lang="en-US" dirty="0"/>
          </a:p>
        </p:txBody>
      </p:sp>
      <p:sp>
        <p:nvSpPr>
          <p:cNvPr id="21" name="Rectangle 2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543315390"/>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 id="2147483700" r:id="rId13"/>
    <p:sldLayoutId id="2147483701" r:id="rId14"/>
    <p:sldLayoutId id="2147483702" r:id="rId15"/>
    <p:sldLayoutId id="2147483703" r:id="rId16"/>
    <p:sldLayoutId id="2147483704" r:id="rId17"/>
  </p:sldLayoutIdLst>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getlink.pro/youtube/w-edwards-deming-the-14-point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55005" y="-338667"/>
            <a:ext cx="8825658" cy="2677648"/>
          </a:xfrm>
        </p:spPr>
        <p:txBody>
          <a:bodyPr/>
          <a:lstStyle/>
          <a:p>
            <a:r>
              <a:rPr lang="en-US" b="1" dirty="0" smtClean="0"/>
              <a:t>INSTITUTE LEADERSHIP</a:t>
            </a:r>
            <a:endParaRPr lang="en-US" b="1" dirty="0"/>
          </a:p>
        </p:txBody>
      </p:sp>
      <p:pic>
        <p:nvPicPr>
          <p:cNvPr id="4" name="Picture 3"/>
          <p:cNvPicPr>
            <a:picLocks noChangeAspect="1"/>
          </p:cNvPicPr>
          <p:nvPr/>
        </p:nvPicPr>
        <p:blipFill>
          <a:blip r:embed="rId2"/>
          <a:stretch>
            <a:fillRect/>
          </a:stretch>
        </p:blipFill>
        <p:spPr>
          <a:xfrm>
            <a:off x="2129259" y="2724150"/>
            <a:ext cx="6686550" cy="2533650"/>
          </a:xfrm>
          <a:prstGeom prst="rect">
            <a:avLst/>
          </a:prstGeom>
        </p:spPr>
      </p:pic>
      <p:sp>
        <p:nvSpPr>
          <p:cNvPr id="3" name="Subtitle 2"/>
          <p:cNvSpPr>
            <a:spLocks noGrp="1"/>
          </p:cNvSpPr>
          <p:nvPr>
            <p:ph type="subTitle" idx="1"/>
          </p:nvPr>
        </p:nvSpPr>
        <p:spPr>
          <a:xfrm flipV="1">
            <a:off x="1059705" y="6457949"/>
            <a:ext cx="8825658" cy="95251"/>
          </a:xfrm>
        </p:spPr>
        <p:txBody>
          <a:bodyPr>
            <a:normAutofit fontScale="25000" lnSpcReduction="20000"/>
          </a:bodyPr>
          <a:lstStyle/>
          <a:p>
            <a:endParaRPr lang="en-US" dirty="0"/>
          </a:p>
        </p:txBody>
      </p:sp>
    </p:spTree>
    <p:extLst>
      <p:ext uri="{BB962C8B-B14F-4D97-AF65-F5344CB8AC3E}">
        <p14:creationId xmlns:p14="http://schemas.microsoft.com/office/powerpoint/2010/main" val="133693075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r>
              <a:rPr lang="en-US" sz="3600" dirty="0"/>
              <a:t>Supervision to improve quality</a:t>
            </a:r>
          </a:p>
          <a:p>
            <a:r>
              <a:rPr lang="en-US" sz="3600" dirty="0" smtClean="0"/>
              <a:t>Supervisors are the leaders in an organization</a:t>
            </a:r>
            <a:endParaRPr lang="en-US" sz="3600" dirty="0"/>
          </a:p>
        </p:txBody>
      </p:sp>
    </p:spTree>
    <p:extLst>
      <p:ext uri="{BB962C8B-B14F-4D97-AF65-F5344CB8AC3E}">
        <p14:creationId xmlns:p14="http://schemas.microsoft.com/office/powerpoint/2010/main" val="40426286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OBJECTIVES</a:t>
            </a:r>
            <a:endParaRPr lang="en-US" dirty="0"/>
          </a:p>
        </p:txBody>
      </p:sp>
      <p:sp>
        <p:nvSpPr>
          <p:cNvPr id="3" name="Content Placeholder 2"/>
          <p:cNvSpPr>
            <a:spLocks noGrp="1"/>
          </p:cNvSpPr>
          <p:nvPr>
            <p:ph idx="1"/>
          </p:nvPr>
        </p:nvSpPr>
        <p:spPr/>
        <p:txBody>
          <a:bodyPr>
            <a:normAutofit fontScale="92500" lnSpcReduction="10000"/>
          </a:bodyPr>
          <a:lstStyle/>
          <a:p>
            <a:r>
              <a:rPr lang="en-US" sz="3200" dirty="0" smtClean="0"/>
              <a:t>Create solution to any </a:t>
            </a:r>
            <a:r>
              <a:rPr lang="en-US" sz="3200" dirty="0" smtClean="0"/>
              <a:t>failures</a:t>
            </a:r>
          </a:p>
          <a:p>
            <a:r>
              <a:rPr lang="en-US" sz="3200" dirty="0"/>
              <a:t>https://</a:t>
            </a:r>
            <a:r>
              <a:rPr lang="en-US" sz="3200" dirty="0" smtClean="0"/>
              <a:t>www.youtube.com/watch?v=fdojiqAb9Ss</a:t>
            </a:r>
            <a:endParaRPr lang="en-US" sz="3200" dirty="0" smtClean="0"/>
          </a:p>
          <a:p>
            <a:r>
              <a:rPr lang="en-US" sz="3200" dirty="0" smtClean="0"/>
              <a:t>Understand</a:t>
            </a:r>
            <a:r>
              <a:rPr lang="en-US" sz="3200" dirty="0" smtClean="0"/>
              <a:t>, motivate and encourage the workforce</a:t>
            </a:r>
          </a:p>
          <a:p>
            <a:r>
              <a:rPr lang="en-US" sz="3200" dirty="0">
                <a:hlinkClick r:id="rId3"/>
              </a:rPr>
              <a:t>https://getlink.pro/youtube/w-edwards-deming-the-14-points      </a:t>
            </a:r>
            <a:endParaRPr lang="en-US" sz="3200" dirty="0"/>
          </a:p>
        </p:txBody>
      </p:sp>
    </p:spTree>
    <p:extLst>
      <p:ext uri="{BB962C8B-B14F-4D97-AF65-F5344CB8AC3E}">
        <p14:creationId xmlns:p14="http://schemas.microsoft.com/office/powerpoint/2010/main" val="300146818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SOLUTION</a:t>
            </a:r>
            <a:endParaRPr lang="en-US" dirty="0"/>
          </a:p>
        </p:txBody>
      </p:sp>
      <p:sp>
        <p:nvSpPr>
          <p:cNvPr id="3" name="Content Placeholder 2"/>
          <p:cNvSpPr>
            <a:spLocks noGrp="1"/>
          </p:cNvSpPr>
          <p:nvPr>
            <p:ph idx="1"/>
          </p:nvPr>
        </p:nvSpPr>
        <p:spPr/>
        <p:txBody>
          <a:bodyPr>
            <a:normAutofit/>
          </a:bodyPr>
          <a:lstStyle/>
          <a:p>
            <a:r>
              <a:rPr lang="en-US" sz="3200" dirty="0" smtClean="0"/>
              <a:t>Be leaders, not supervisors</a:t>
            </a:r>
          </a:p>
          <a:p>
            <a:r>
              <a:rPr lang="en-US" sz="3200" dirty="0" smtClean="0"/>
              <a:t>Communicate and act</a:t>
            </a:r>
          </a:p>
          <a:p>
            <a:r>
              <a:rPr lang="en-US" sz="3200" dirty="0" smtClean="0"/>
              <a:t>Have the right skills to fix situations</a:t>
            </a:r>
            <a:endParaRPr lang="en-US" sz="3200" dirty="0"/>
          </a:p>
        </p:txBody>
      </p:sp>
    </p:spTree>
    <p:extLst>
      <p:ext uri="{BB962C8B-B14F-4D97-AF65-F5344CB8AC3E}">
        <p14:creationId xmlns:p14="http://schemas.microsoft.com/office/powerpoint/2010/main" val="86214244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CONCLUSION</a:t>
            </a:r>
            <a:endParaRPr lang="en-US" dirty="0"/>
          </a:p>
        </p:txBody>
      </p:sp>
      <p:sp>
        <p:nvSpPr>
          <p:cNvPr id="3" name="Content Placeholder 2"/>
          <p:cNvSpPr>
            <a:spLocks noGrp="1"/>
          </p:cNvSpPr>
          <p:nvPr>
            <p:ph idx="1"/>
          </p:nvPr>
        </p:nvSpPr>
        <p:spPr/>
        <p:txBody>
          <a:bodyPr>
            <a:normAutofit/>
          </a:bodyPr>
          <a:lstStyle/>
          <a:p>
            <a:r>
              <a:rPr lang="en-US" sz="3200" dirty="0" smtClean="0"/>
              <a:t>Be leaders and act accordingly</a:t>
            </a:r>
          </a:p>
          <a:p>
            <a:r>
              <a:rPr lang="en-US" sz="3200" dirty="0" smtClean="0"/>
              <a:t>Ensure full commitment</a:t>
            </a:r>
            <a:endParaRPr lang="en-US" sz="3200" dirty="0"/>
          </a:p>
        </p:txBody>
      </p:sp>
    </p:spTree>
    <p:extLst>
      <p:ext uri="{BB962C8B-B14F-4D97-AF65-F5344CB8AC3E}">
        <p14:creationId xmlns:p14="http://schemas.microsoft.com/office/powerpoint/2010/main" val="2896926096"/>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3B3059"/>
      </a:dk2>
      <a:lt2>
        <a:srgbClr val="EBEBEB"/>
      </a:lt2>
      <a:accent1>
        <a:srgbClr val="B31166"/>
      </a:accent1>
      <a:accent2>
        <a:srgbClr val="E33D6F"/>
      </a:accent2>
      <a:accent3>
        <a:srgbClr val="E45F3C"/>
      </a:accent3>
      <a:accent4>
        <a:srgbClr val="E9943A"/>
      </a:accent4>
      <a:accent5>
        <a:srgbClr val="9B6BF2"/>
      </a:accent5>
      <a:accent6>
        <a:srgbClr val="D53DD0"/>
      </a:accent6>
      <a:hlink>
        <a:srgbClr val="8F8F8F"/>
      </a:hlink>
      <a:folHlink>
        <a:srgbClr val="A5A5A5"/>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8000"/>
                <a:hueMod val="124000"/>
                <a:satMod val="148000"/>
                <a:lumMod val="124000"/>
              </a:schemeClr>
            </a:gs>
            <a:gs pos="100000">
              <a:schemeClr val="phClr">
                <a:shade val="76000"/>
                <a:hueMod val="89000"/>
                <a:satMod val="164000"/>
                <a:lumMod val="56000"/>
              </a:schemeClr>
            </a:gs>
          </a:gsLst>
          <a:path path="circle">
            <a:fillToRect l="45000" t="65000" r="125000" b="100000"/>
          </a:path>
        </a:gradFill>
        <a:blipFill rotWithShape="1">
          <a:blip xmlns:r="http://schemas.openxmlformats.org/officeDocument/2006/relationships" r:embed="rId1">
            <a:duotone>
              <a:schemeClr val="phClr">
                <a:shade val="69000"/>
                <a:hueMod val="91000"/>
                <a:satMod val="164000"/>
                <a:lumMod val="74000"/>
              </a:schemeClr>
              <a:schemeClr val="phClr">
                <a:hueMod val="124000"/>
                <a:satMod val="140000"/>
                <a:lumMod val="142000"/>
              </a:schemeClr>
            </a:duotone>
          </a:blip>
          <a:stretch/>
        </a:blipFill>
      </a:bgFillStyleLst>
    </a:fmtScheme>
  </a:themeElements>
  <a:objectDefaults/>
  <a:extraClrSchemeLst/>
  <a:extLst>
    <a:ext uri="{05A4C25C-085E-4340-85A3-A5531E510DB2}">
      <thm15:themeFamily xmlns:thm15="http://schemas.microsoft.com/office/thememl/2012/main" xmlns="" name="Ion Boardroom" id="{FC33163D-4339-46B1-8EED-24C834239D99}" vid="{B8502691-933B-45FE-8764-BA278511EF2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128</TotalTime>
  <Words>424</Words>
  <Application>Microsoft Office PowerPoint</Application>
  <PresentationFormat>Custom</PresentationFormat>
  <Paragraphs>24</Paragraphs>
  <Slides>5</Slides>
  <Notes>4</Notes>
  <HiddenSlides>0</HiddenSlides>
  <MMClips>0</MMClips>
  <ScaleCrop>false</ScaleCrop>
  <HeadingPairs>
    <vt:vector size="4" baseType="variant">
      <vt:variant>
        <vt:lpstr>Theme</vt:lpstr>
      </vt:variant>
      <vt:variant>
        <vt:i4>1</vt:i4>
      </vt:variant>
      <vt:variant>
        <vt:lpstr>Slide Titles</vt:lpstr>
      </vt:variant>
      <vt:variant>
        <vt:i4>5</vt:i4>
      </vt:variant>
    </vt:vector>
  </HeadingPairs>
  <TitlesOfParts>
    <vt:vector size="6" baseType="lpstr">
      <vt:lpstr>Ion Boardroom</vt:lpstr>
      <vt:lpstr>INSTITUTE LEADERSHIP</vt:lpstr>
      <vt:lpstr>INTRODUCTION</vt:lpstr>
      <vt:lpstr>OBJECTIVES</vt:lpstr>
      <vt:lpstr>SOLUTION</vt:lpstr>
      <vt:lpstr>CONCLUSION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introduction</dc:title>
  <dc:creator>ADM</dc:creator>
  <cp:lastModifiedBy>Kanyoi</cp:lastModifiedBy>
  <cp:revision>9</cp:revision>
  <dcterms:created xsi:type="dcterms:W3CDTF">2018-10-25T13:01:54Z</dcterms:created>
  <dcterms:modified xsi:type="dcterms:W3CDTF">2018-10-25T15:24:54Z</dcterms:modified>
</cp:coreProperties>
</file>